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90" r:id="rId3"/>
    <p:sldId id="270" r:id="rId4"/>
    <p:sldId id="291" r:id="rId5"/>
    <p:sldId id="289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9" r:id="rId14"/>
    <p:sldId id="310" r:id="rId15"/>
    <p:sldId id="299" r:id="rId16"/>
    <p:sldId id="300" r:id="rId17"/>
    <p:sldId id="301" r:id="rId18"/>
    <p:sldId id="311" r:id="rId19"/>
    <p:sldId id="302" r:id="rId20"/>
    <p:sldId id="30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31" r:id="rId36"/>
    <p:sldId id="328" r:id="rId37"/>
    <p:sldId id="327" r:id="rId38"/>
    <p:sldId id="330" r:id="rId3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/>
    <p:restoredTop sz="94582"/>
  </p:normalViewPr>
  <p:slideViewPr>
    <p:cSldViewPr snapToGrid="0">
      <p:cViewPr varScale="1">
        <p:scale>
          <a:sx n="120" d="100"/>
          <a:sy n="120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597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61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554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79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38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635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24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528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466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13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40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1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941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709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242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2167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489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4759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055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061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0689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109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36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4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2195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0122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518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5572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3820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2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0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1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52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977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815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4. Adversarial Search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DAF9F8E-9D87-BDB3-C7AD-B743C23020AC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Tic-Tac-Toe Game Tree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AB2259-7670-DED0-E9C3-7D42CE14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3" y="1518051"/>
            <a:ext cx="8667733" cy="47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 (Minimax)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8AED9D8-A791-EE99-A189-8E130AA67508}"/>
              </a:ext>
            </a:extLst>
          </p:cNvPr>
          <p:cNvSpPr txBox="1">
            <a:spLocks noChangeArrowheads="1"/>
          </p:cNvSpPr>
          <p:nvPr/>
        </p:nvSpPr>
        <p:spPr>
          <a:xfrm>
            <a:off x="776037" y="1731764"/>
            <a:ext cx="5578976" cy="4489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Deterministic, zero-sum games: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Tic-tac-toe, chess, checkers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 player maximizes result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other minimizes result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state-space search tree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 alternate turns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Compute each node’s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value: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best achievable utility against a rational (optimal) adversary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873E9-ACC6-7468-C9D4-16986D91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18" y="1295399"/>
            <a:ext cx="4094550" cy="4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6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905202-557A-2FFA-545C-90615B2F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7" y="2097505"/>
            <a:ext cx="10832166" cy="3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4CC248-9090-01F3-D823-7AD3D4273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95754"/>
            <a:ext cx="10601168" cy="44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Example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E8DBF-B36E-BD94-1916-4485BBC9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22" y="1676399"/>
            <a:ext cx="9142955" cy="3894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B1B05-8454-1ADD-EDDF-145212407C12}"/>
              </a:ext>
            </a:extLst>
          </p:cNvPr>
          <p:cNvSpPr txBox="1"/>
          <p:nvPr/>
        </p:nvSpPr>
        <p:spPr>
          <a:xfrm>
            <a:off x="1780674" y="342900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min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879AD-07CE-2977-93D7-E24241AB79C0}"/>
              </a:ext>
            </a:extLst>
          </p:cNvPr>
          <p:cNvSpPr txBox="1"/>
          <p:nvPr/>
        </p:nvSpPr>
        <p:spPr>
          <a:xfrm>
            <a:off x="5042669" y="2081463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max</a:t>
            </a:r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34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2A226-7126-2444-13D4-57CA7E42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36" y="1668834"/>
            <a:ext cx="9403682" cy="39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Resource Limits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001430-876F-BE69-B6C4-377B88D469F0}"/>
              </a:ext>
            </a:extLst>
          </p:cNvPr>
          <p:cNvSpPr txBox="1">
            <a:spLocks noChangeArrowheads="1"/>
          </p:cNvSpPr>
          <p:nvPr/>
        </p:nvSpPr>
        <p:spPr>
          <a:xfrm>
            <a:off x="467937" y="1306339"/>
            <a:ext cx="7916779" cy="4972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Problem: In realistic games, cannot search to leaves!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Solution: Depth-limited search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Instead, search only to a limited depth in the tree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Replace terminal utilities with an evaluation function for non-terminal positions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Example: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Suppose we have 100 seconds, can explore 10K nodes / sec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can check 1M nodes per move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- reaches about depth 8 – decent chess program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plies makes a BIG difference</a:t>
            </a:r>
          </a:p>
          <a:p>
            <a:pPr>
              <a:lnSpc>
                <a:spcPct val="80000"/>
              </a:lnSpc>
            </a:pP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Use iterative deepening for an anytime algorithm</a:t>
            </a:r>
          </a:p>
          <a:p>
            <a:pPr lvl="1">
              <a:lnSpc>
                <a:spcPct val="80000"/>
              </a:lnSpc>
            </a:pPr>
            <a:endParaRPr lang="en-US" sz="1500" dirty="0">
              <a:solidFill>
                <a:srgbClr val="CC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F8FFAC-C9A0-5BEB-0923-770CDEA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24" y="1054100"/>
            <a:ext cx="3708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Matters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A1B93A-AEEF-2C8E-EDC3-E1338D98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1212" y="1422241"/>
            <a:ext cx="4245645" cy="2088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D6C574C-277C-5916-509A-A44D3DBC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1036" y="3731220"/>
            <a:ext cx="4315821" cy="1988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F8BC3B-48CA-6D95-3303-67194E19188B}"/>
              </a:ext>
            </a:extLst>
          </p:cNvPr>
          <p:cNvSpPr txBox="1">
            <a:spLocks/>
          </p:cNvSpPr>
          <p:nvPr/>
        </p:nvSpPr>
        <p:spPr>
          <a:xfrm>
            <a:off x="575599" y="1552075"/>
            <a:ext cx="6138022" cy="43073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Evaluation functions are always imperfect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The deeper in the tree the evaluation function is buried, the less the quality of the evaluation function matters</a:t>
            </a: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 important example of the tradeoff between complexity of features and complexity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13560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21C9262-4287-6C99-4223-18CC1342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326" y="1518381"/>
            <a:ext cx="5811253" cy="4348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0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Evaluation Functions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CF6A3-E063-C111-6EBA-A2780699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6" y="1201568"/>
            <a:ext cx="8194917" cy="51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9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BA7F154-7162-6081-B8A6-CAFE677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9758" y="1631167"/>
            <a:ext cx="5452484" cy="3595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541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7C5E9-6FB9-58AA-5C4D-5E33A39ACBBE}"/>
              </a:ext>
            </a:extLst>
          </p:cNvPr>
          <p:cNvSpPr txBox="1">
            <a:spLocks noChangeArrowheads="1"/>
          </p:cNvSpPr>
          <p:nvPr/>
        </p:nvSpPr>
        <p:spPr>
          <a:xfrm>
            <a:off x="391376" y="1507868"/>
            <a:ext cx="8403708" cy="47705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configuration (MIN version)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computing the MIN-VALUE at some node n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We’re looping over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children</a:t>
            </a:r>
          </a:p>
          <a:p>
            <a:pPr lvl="1">
              <a:lnSpc>
                <a:spcPct val="110000"/>
              </a:lnSpc>
            </a:pP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estimate of the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childrens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’ min is dropping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Who cares about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value?  MAX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Let 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be the best value that MAX can get at any choice point along the current path from the root</a:t>
            </a:r>
          </a:p>
          <a:p>
            <a:pPr lvl="1">
              <a:lnSpc>
                <a:spcPct val="110000"/>
              </a:lnSpc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n becomes worse than 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a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MAX will avoid it, so we can stop considering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n’s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other children (it’s already bad enough that it won’t be played)</a:t>
            </a:r>
          </a:p>
          <a:p>
            <a:pPr lvl="1">
              <a:lnSpc>
                <a:spcPct val="110000"/>
              </a:lnSpc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version is symmetric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77E2AE-91C1-26F6-BC2D-5A094456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/>
          <a:stretch/>
        </p:blipFill>
        <p:spPr>
          <a:xfrm>
            <a:off x="8834927" y="1338298"/>
            <a:ext cx="2965697" cy="39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AB801A2-CA4D-CCC4-CDD1-0E235637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75" y="1521935"/>
            <a:ext cx="9706450" cy="4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Properties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754388F-7747-39CC-4FAD-E0EE11F9E0D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7" y="1514477"/>
            <a:ext cx="9867814" cy="47639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pruning has 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no effect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on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value computed for the root!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Values of intermediate nodes might be wrong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Important: children of the root may have the wrong value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 the most naïve version won’t let you do action selection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Good child ordering improves effectiveness of pruning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With “perfect ordering”: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Time complexity drops to O(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</a:t>
            </a:r>
            <a:r>
              <a:rPr lang="en-US" sz="1600" baseline="30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</a:t>
            </a:r>
            <a:r>
              <a:rPr lang="en-US" sz="1600" baseline="30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/2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Doubles solvable depth!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 search of, e.g. chess, is still hopeless…</a:t>
            </a:r>
          </a:p>
          <a:p>
            <a:pPr lvl="1"/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This is a simple example of </a:t>
            </a:r>
            <a:r>
              <a:rPr lang="en-US" sz="2000" dirty="0" err="1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metareasoning</a:t>
            </a:r>
            <a:r>
              <a:rPr lang="en-US" sz="20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(computing about what to compute)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5EE127-D859-33C3-550F-2E170169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05" y="2025315"/>
            <a:ext cx="3220614" cy="3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68C2E74-C0DC-5DDE-C956-49340DFD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53" y="1410724"/>
            <a:ext cx="6066589" cy="44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9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Alpha-Beta Prunning Quiz2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DFEA2-7ED9-87DD-B65E-0D677308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34" y="1336747"/>
            <a:ext cx="7772400" cy="48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Uncertain Outcomes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8A61694-46AC-DE8E-2F66-A23D2BE5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2050" y="1775973"/>
            <a:ext cx="6356350" cy="450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28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Worst Case vs Average Case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DA506E-8E92-EC86-BBD9-AB6B6862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68" y="1788563"/>
            <a:ext cx="9466126" cy="32808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290587-0FC0-17E3-22E1-E976B373C60F}"/>
              </a:ext>
            </a:extLst>
          </p:cNvPr>
          <p:cNvSpPr txBox="1"/>
          <p:nvPr/>
        </p:nvSpPr>
        <p:spPr>
          <a:xfrm>
            <a:off x="1518868" y="5240933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Idea: Uncertain outcomes controlled by chance, not an adversary!</a:t>
            </a:r>
          </a:p>
        </p:txBody>
      </p:sp>
    </p:spTree>
    <p:extLst>
      <p:ext uri="{BB962C8B-B14F-4D97-AF65-F5344CB8AC3E}">
        <p14:creationId xmlns:p14="http://schemas.microsoft.com/office/powerpoint/2010/main" val="145144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830197B-F71E-DFEF-73D7-8ECD1CAD2B2C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515096"/>
            <a:ext cx="6866602" cy="4917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Values should now reflect average-case (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outcomes, not worst-case (</a:t>
            </a: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Expectimax</a:t>
            </a:r>
            <a:r>
              <a:rPr lang="en-US" sz="18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search: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Max nodes as in </a:t>
            </a:r>
            <a:r>
              <a:rPr 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minimax</a:t>
            </a: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Calculate their </a:t>
            </a:r>
            <a:r>
              <a:rPr lang="en-US" sz="16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expected utilities</a:t>
            </a:r>
            <a:endParaRPr lang="en-US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Later, we’ll learn how to formalize the underlying uncertain-result problems as </a:t>
            </a:r>
            <a:r>
              <a:rPr lang="en-US" sz="18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Markov Decision Processes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595ED-FF58-7F7B-1357-233EF079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22" y="1906418"/>
            <a:ext cx="3854371" cy="34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Implementation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6F134F-5D8A-C108-4CD2-77F91653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79" y="1607435"/>
            <a:ext cx="9771518" cy="43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Example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grpSp>
        <p:nvGrpSpPr>
          <p:cNvPr id="2" name="Group 50">
            <a:extLst>
              <a:ext uri="{FF2B5EF4-FFF2-40B4-BE49-F238E27FC236}">
                <a16:creationId xmlns:a16="http://schemas.microsoft.com/office/drawing/2014/main" id="{A075BE40-3960-DC2F-24A5-D75F645D9F16}"/>
              </a:ext>
            </a:extLst>
          </p:cNvPr>
          <p:cNvGrpSpPr/>
          <p:nvPr/>
        </p:nvGrpSpPr>
        <p:grpSpPr>
          <a:xfrm>
            <a:off x="2857500" y="1948815"/>
            <a:ext cx="6477000" cy="2960370"/>
            <a:chOff x="1219200" y="1992630"/>
            <a:chExt cx="6477000" cy="2960370"/>
          </a:xfrm>
        </p:grpSpPr>
        <p:sp>
          <p:nvSpPr>
            <p:cNvPr id="3" name="AutoShape 4">
              <a:extLst>
                <a:ext uri="{FF2B5EF4-FFF2-40B4-BE49-F238E27FC236}">
                  <a16:creationId xmlns:a16="http://schemas.microsoft.com/office/drawing/2014/main" id="{DB86C63C-960D-B681-958C-03F65EB78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69F04E4E-9F26-2C1C-5512-B62F52EF1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46" name="AutoShape 13">
                <a:extLst>
                  <a:ext uri="{FF2B5EF4-FFF2-40B4-BE49-F238E27FC236}">
                    <a16:creationId xmlns:a16="http://schemas.microsoft.com/office/drawing/2014/main" id="{D9A85A67-11A9-C9B3-97BF-5C94CA31029D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A009EEA8-C12F-D26C-7DDE-5C581BC41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12</a:t>
                </a:r>
              </a:p>
            </p:txBody>
          </p:sp>
        </p:grp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61E94D00-D6C0-5525-7609-E716EEBE1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44" name="AutoShape 17">
                <a:extLst>
                  <a:ext uri="{FF2B5EF4-FFF2-40B4-BE49-F238E27FC236}">
                    <a16:creationId xmlns:a16="http://schemas.microsoft.com/office/drawing/2014/main" id="{6348E1D9-3CF0-54B6-91FA-030FBB68F68A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9BC76173-9D25-7CED-840C-44FADF0A7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9</a:t>
                </a:r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5199DCDC-D9F6-4E3B-5307-3F1F315710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42" name="AutoShape 33">
                <a:extLst>
                  <a:ext uri="{FF2B5EF4-FFF2-40B4-BE49-F238E27FC236}">
                    <a16:creationId xmlns:a16="http://schemas.microsoft.com/office/drawing/2014/main" id="{4BE61B01-E25D-BD84-B1E7-EB23562072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1CBC85A9-9232-FBC4-EF81-A9B26A417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1FA5F0CE-0B4D-94D2-4ACD-612A777303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40" name="AutoShape 37">
                <a:extLst>
                  <a:ext uri="{FF2B5EF4-FFF2-40B4-BE49-F238E27FC236}">
                    <a16:creationId xmlns:a16="http://schemas.microsoft.com/office/drawing/2014/main" id="{F2F714F0-E32D-C81F-5F9C-37A3CE20E1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31BE9F00-13E3-42B3-91E5-77E3C6DD6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0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C2B2A30C-79FF-280E-2FB6-02F784D943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38" name="AutoShape 6">
                <a:extLst>
                  <a:ext uri="{FF2B5EF4-FFF2-40B4-BE49-F238E27FC236}">
                    <a16:creationId xmlns:a16="http://schemas.microsoft.com/office/drawing/2014/main" id="{521A96B3-7735-9114-95FE-F0661C41A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9" name="AutoShape 7">
                <a:extLst>
                  <a:ext uri="{FF2B5EF4-FFF2-40B4-BE49-F238E27FC236}">
                    <a16:creationId xmlns:a16="http://schemas.microsoft.com/office/drawing/2014/main" id="{B0FDE938-692B-5C2C-39C1-2EB577BF804E}"/>
                  </a:ext>
                </a:extLst>
              </p:cNvPr>
              <p:cNvCxnSpPr>
                <a:cxnSpLocks noChangeShapeType="1"/>
                <a:stCxn id="3" idx="3"/>
                <a:endCxn id="23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81174E52-9F31-7544-5F26-C26C00539D83}"/>
                </a:ext>
              </a:extLst>
            </p:cNvPr>
            <p:cNvCxnSpPr>
              <a:cxnSpLocks noChangeShapeType="1"/>
              <a:stCxn id="38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A9B4405-D2E1-BBFE-6518-CD872F42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cxnSp>
          <p:nvCxnSpPr>
            <p:cNvPr id="13" name="AutoShape 21">
              <a:extLst>
                <a:ext uri="{FF2B5EF4-FFF2-40B4-BE49-F238E27FC236}">
                  <a16:creationId xmlns:a16="http://schemas.microsoft.com/office/drawing/2014/main" id="{DC579339-134A-05AC-9068-D816E39A7D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>
              <a:extLst>
                <a:ext uri="{FF2B5EF4-FFF2-40B4-BE49-F238E27FC236}">
                  <a16:creationId xmlns:a16="http://schemas.microsoft.com/office/drawing/2014/main" id="{F65D2B5E-88E3-A3F4-59B5-AB982449DE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59">
              <a:extLst>
                <a:ext uri="{FF2B5EF4-FFF2-40B4-BE49-F238E27FC236}">
                  <a16:creationId xmlns:a16="http://schemas.microsoft.com/office/drawing/2014/main" id="{7BA12D45-DC6E-72FF-EF6D-A14EC4978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36" name="AutoShape 20">
                <a:extLst>
                  <a:ext uri="{FF2B5EF4-FFF2-40B4-BE49-F238E27FC236}">
                    <a16:creationId xmlns:a16="http://schemas.microsoft.com/office/drawing/2014/main" id="{CCEEB40E-EFAE-1D2A-8E92-A0EAE032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7" name="AutoShape 21">
                <a:extLst>
                  <a:ext uri="{FF2B5EF4-FFF2-40B4-BE49-F238E27FC236}">
                    <a16:creationId xmlns:a16="http://schemas.microsoft.com/office/drawing/2014/main" id="{E15974BA-491F-8C4C-563B-D428DF75E240}"/>
                  </a:ext>
                </a:extLst>
              </p:cNvPr>
              <p:cNvCxnSpPr>
                <a:cxnSpLocks noChangeShapeType="1"/>
                <a:stCxn id="3" idx="3"/>
                <a:endCxn id="21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6" name="Group 58">
              <a:extLst>
                <a:ext uri="{FF2B5EF4-FFF2-40B4-BE49-F238E27FC236}">
                  <a16:creationId xmlns:a16="http://schemas.microsoft.com/office/drawing/2014/main" id="{7DC9ACD9-C33C-95B8-5F13-47361CB83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33" name="AutoShape 23">
                <a:extLst>
                  <a:ext uri="{FF2B5EF4-FFF2-40B4-BE49-F238E27FC236}">
                    <a16:creationId xmlns:a16="http://schemas.microsoft.com/office/drawing/2014/main" id="{5028F23C-1FB0-7984-7781-14F4FFD22B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5E21CDCA-19ED-7C8D-7371-BDD53EB2A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2</a:t>
                </a:r>
              </a:p>
            </p:txBody>
          </p:sp>
          <p:cxnSp>
            <p:nvCxnSpPr>
              <p:cNvPr id="35" name="AutoShape 21">
                <a:extLst>
                  <a:ext uri="{FF2B5EF4-FFF2-40B4-BE49-F238E27FC236}">
                    <a16:creationId xmlns:a16="http://schemas.microsoft.com/office/drawing/2014/main" id="{FF519CD1-9F8B-8030-C3D7-D12BD3F46A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 61">
              <a:extLst>
                <a:ext uri="{FF2B5EF4-FFF2-40B4-BE49-F238E27FC236}">
                  <a16:creationId xmlns:a16="http://schemas.microsoft.com/office/drawing/2014/main" id="{0A29B80C-7AE6-1713-5AA0-8B3B534AC6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31" name="AutoShape 26">
                <a:extLst>
                  <a:ext uri="{FF2B5EF4-FFF2-40B4-BE49-F238E27FC236}">
                    <a16:creationId xmlns:a16="http://schemas.microsoft.com/office/drawing/2014/main" id="{61590B16-4269-D2A7-BACB-888310DE0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2" name="AutoShape 27">
                <a:extLst>
                  <a:ext uri="{FF2B5EF4-FFF2-40B4-BE49-F238E27FC236}">
                    <a16:creationId xmlns:a16="http://schemas.microsoft.com/office/drawing/2014/main" id="{7A3274D1-34B3-D5DF-ACDD-82196AAA004A}"/>
                  </a:ext>
                </a:extLst>
              </p:cNvPr>
              <p:cNvCxnSpPr>
                <a:cxnSpLocks noChangeShapeType="1"/>
                <a:stCxn id="3" idx="3"/>
                <a:endCxn id="22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8" name="Group 60">
              <a:extLst>
                <a:ext uri="{FF2B5EF4-FFF2-40B4-BE49-F238E27FC236}">
                  <a16:creationId xmlns:a16="http://schemas.microsoft.com/office/drawing/2014/main" id="{0CE76A67-F578-CBB6-7B70-08BD03123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28" name="AutoShape 29">
                <a:extLst>
                  <a:ext uri="{FF2B5EF4-FFF2-40B4-BE49-F238E27FC236}">
                    <a16:creationId xmlns:a16="http://schemas.microsoft.com/office/drawing/2014/main" id="{1A95BE0E-2978-6C3B-ECB7-5AF1EB1B4B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571CC6A4-8B7F-89AC-4DF1-857BDA36B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15</a:t>
                </a:r>
              </a:p>
            </p:txBody>
          </p:sp>
          <p:cxnSp>
            <p:nvCxnSpPr>
              <p:cNvPr id="30" name="AutoShape 21">
                <a:extLst>
                  <a:ext uri="{FF2B5EF4-FFF2-40B4-BE49-F238E27FC236}">
                    <a16:creationId xmlns:a16="http://schemas.microsoft.com/office/drawing/2014/main" id="{B08896AF-EF59-2CEA-BE7E-76F482DC62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E2917986-2CB0-46F8-D9E9-AFDD7C95B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6" name="AutoShape 33">
                <a:extLst>
                  <a:ext uri="{FF2B5EF4-FFF2-40B4-BE49-F238E27FC236}">
                    <a16:creationId xmlns:a16="http://schemas.microsoft.com/office/drawing/2014/main" id="{52868A3A-BDA9-FB92-7699-6B436A40EE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7E53A3B9-6CD2-D478-C196-6ABBE2892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4</a:t>
                </a: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44CF0307-38DD-5C08-AA93-E59272D38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4" name="AutoShape 37">
                <a:extLst>
                  <a:ext uri="{FF2B5EF4-FFF2-40B4-BE49-F238E27FC236}">
                    <a16:creationId xmlns:a16="http://schemas.microsoft.com/office/drawing/2014/main" id="{662319B0-3542-D6C8-F37E-6B4C940160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5" name="Rectangle 7">
                <a:extLst>
                  <a:ext uri="{FF2B5EF4-FFF2-40B4-BE49-F238E27FC236}">
                    <a16:creationId xmlns:a16="http://schemas.microsoft.com/office/drawing/2014/main" id="{034325D5-B9C1-A55D-F1B2-9B127B55F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58542EE5-1EF0-70DD-1F1E-8CD2C3C1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08716730-6BA4-EFD6-E8F9-F14E05C07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BA7FBF14-1588-F4F0-E92E-611459204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89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Type of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2F241B-4562-0198-6874-55F0A71E373D}"/>
              </a:ext>
            </a:extLst>
          </p:cNvPr>
          <p:cNvSpPr/>
          <p:nvPr/>
        </p:nvSpPr>
        <p:spPr>
          <a:xfrm>
            <a:off x="9053198" y="6330700"/>
            <a:ext cx="293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Image from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02F155-41A3-12AB-3CB7-2219A3C145C6}"/>
              </a:ext>
            </a:extLst>
          </p:cNvPr>
          <p:cNvSpPr txBox="1">
            <a:spLocks noChangeArrowheads="1"/>
          </p:cNvSpPr>
          <p:nvPr/>
        </p:nvSpPr>
        <p:spPr>
          <a:xfrm>
            <a:off x="575598" y="1447800"/>
            <a:ext cx="10806276" cy="47845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different kinds of games!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Axes: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Deterministic or stochastic?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One, two, or more players?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 sum?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Perfect information (can you see the state)?</a:t>
            </a:r>
          </a:p>
          <a:p>
            <a:pPr lvl="1"/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Want algorithms for calculating a </a:t>
            </a:r>
            <a:r>
              <a:rPr lang="en-US" sz="2400" dirty="0">
                <a:solidFill>
                  <a:srgbClr val="CC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strategy (policy)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which recommends a move from each state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87C1341-6631-89ED-DE58-4D530A6B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1549" y="1254156"/>
            <a:ext cx="4227504" cy="23619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Expectimax Pruning?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1EEF6-AECD-D390-5F05-EA2E2160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48983"/>
            <a:ext cx="7772400" cy="36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4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What Probabilities to Use?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AE5D6-CFB5-8BCF-473C-EA15FABB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430374"/>
            <a:ext cx="10826038" cy="46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4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The Dangerous of  Optimism  and Pessimism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A9C2D-735D-7BEF-4AF7-74E59EAE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66" y="1568598"/>
            <a:ext cx="9070896" cy="43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7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Utilities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C39638-FEB7-EE07-D56D-A336C7CC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1" y="1349691"/>
            <a:ext cx="9478457" cy="458820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50C12B7-9C24-2AB3-E1FF-3F15830F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897" y="3798758"/>
            <a:ext cx="3092515" cy="213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7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Maximum Expected Utility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58A0C-60E8-39D9-06F1-3FC5A996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47" y="1311124"/>
            <a:ext cx="9672822" cy="44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5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Preferencse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058C8C-31F3-11A0-C1CA-2AE87766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59" y="1543198"/>
            <a:ext cx="9809065" cy="44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Rational Preferences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0EBF76-494B-BE85-BCFC-A69DDA66A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2" y="1432123"/>
            <a:ext cx="10468320" cy="44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MEU Principle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BC9E5D-8A41-2736-E500-116A4B2B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8" y="1573028"/>
            <a:ext cx="9857478" cy="4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Human Utilities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1F7CEC-F10E-1584-3DAD-C4C87486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16" y="1391293"/>
            <a:ext cx="9381202" cy="46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Deterministic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1" name="Rectangle 98">
            <a:extLst>
              <a:ext uri="{FF2B5EF4-FFF2-40B4-BE49-F238E27FC236}">
                <a16:creationId xmlns:a16="http://schemas.microsoft.com/office/drawing/2014/main" id="{24F667C5-269B-847B-2E5E-D4DE636FA179}"/>
              </a:ext>
            </a:extLst>
          </p:cNvPr>
          <p:cNvSpPr/>
          <p:nvPr/>
        </p:nvSpPr>
        <p:spPr>
          <a:xfrm>
            <a:off x="9016058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61EB4-3BB9-3236-5128-25BCD0008824}"/>
              </a:ext>
            </a:extLst>
          </p:cNvPr>
          <p:cNvSpPr txBox="1">
            <a:spLocks/>
          </p:cNvSpPr>
          <p:nvPr/>
        </p:nvSpPr>
        <p:spPr>
          <a:xfrm>
            <a:off x="471948" y="1514477"/>
            <a:ext cx="8544109" cy="4380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Many possible formalizations, one is: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States: S (start at s</a:t>
            </a:r>
            <a:r>
              <a:rPr lang="en-US" sz="2000" baseline="-25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Players: P={1...N} (usually take turns)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Actions: A (may depend on player / state)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Transition Function: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SxA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 S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Test: S  {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t,f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}</a:t>
            </a:r>
          </a:p>
          <a:p>
            <a:pPr lvl="1"/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Terminal Utilities: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SxP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  R</a:t>
            </a:r>
          </a:p>
          <a:p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  <a:sym typeface="Symbol" pitchFamily="18" charset="2"/>
            </a:endParaRPr>
          </a:p>
          <a:p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Solution for a player is a </a:t>
            </a:r>
            <a:r>
              <a:rPr lang="en-US" sz="2400" dirty="0">
                <a:solidFill>
                  <a:srgbClr val="C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policy</a:t>
            </a: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  <a:sym typeface="Symbol" pitchFamily="18" charset="2"/>
              </a:rPr>
              <a:t>: S  A</a:t>
            </a: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1521C8A-3BD3-D041-C486-A217FD66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3917" y="1514477"/>
            <a:ext cx="3155264" cy="3305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9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Zero-Sum Games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D8CC55C-BCF8-D981-187D-A0AE699CC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382" y="1658868"/>
            <a:ext cx="5477908" cy="22245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CFC28-6499-446A-DF0F-37856232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619" y="1579568"/>
            <a:ext cx="3956296" cy="25072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F30E29-DC79-E24D-3289-17ABAF334DEE}"/>
              </a:ext>
            </a:extLst>
          </p:cNvPr>
          <p:cNvSpPr txBox="1">
            <a:spLocks/>
          </p:cNvSpPr>
          <p:nvPr/>
        </p:nvSpPr>
        <p:spPr>
          <a:xfrm>
            <a:off x="673768" y="4094809"/>
            <a:ext cx="5666873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Zero-Sum Games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opposite utilities (values on outcomes)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Lets us think of a single value that one maximizes and the other minimizes</a:t>
            </a:r>
          </a:p>
          <a:p>
            <a:pPr lvl="1"/>
            <a:r>
              <a:rPr 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Adversarial, pure competition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255647-21AD-32D8-6C2D-0F3191C68DEB}"/>
              </a:ext>
            </a:extLst>
          </p:cNvPr>
          <p:cNvSpPr txBox="1">
            <a:spLocks/>
          </p:cNvSpPr>
          <p:nvPr/>
        </p:nvSpPr>
        <p:spPr>
          <a:xfrm>
            <a:off x="6096000" y="4086850"/>
            <a:ext cx="5979586" cy="1596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General Games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Agents have independent utilities (values on outcomes)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Cooperation, indifference, competition, and more are all possible</a:t>
            </a:r>
          </a:p>
          <a:p>
            <a:pPr lvl="1"/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More later on non-zero-sum games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06D8A5-D747-7CE9-2175-45ED1F8226AF}"/>
              </a:ext>
            </a:extLst>
          </p:cNvPr>
          <p:cNvSpPr/>
          <p:nvPr/>
        </p:nvSpPr>
        <p:spPr>
          <a:xfrm>
            <a:off x="8801100" y="6278388"/>
            <a:ext cx="3274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Adapted from: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l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Adverserial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3E2282C-A893-80E1-4778-0645B56CB417}"/>
              </a:ext>
            </a:extLst>
          </p:cNvPr>
          <p:cNvSpPr/>
          <p:nvPr/>
        </p:nvSpPr>
        <p:spPr>
          <a:xfrm>
            <a:off x="8996401" y="6278388"/>
            <a:ext cx="2955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CS188 of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65EAE7A-4A73-6A57-F627-1E864705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995" y="1678822"/>
            <a:ext cx="4113126" cy="3804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9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Value of a State</a:t>
            </a:r>
            <a:endParaRPr kumimoji="1" lang="ko-Kore-KR" altLang="en-US" sz="4000" b="1" dirty="0">
              <a:solidFill>
                <a:schemeClr val="bg1">
                  <a:lumMod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C8821-09D6-5524-16BD-28E2EE58A6F3}"/>
              </a:ext>
            </a:extLst>
          </p:cNvPr>
          <p:cNvSpPr txBox="1"/>
          <p:nvPr/>
        </p:nvSpPr>
        <p:spPr>
          <a:xfrm>
            <a:off x="446171" y="1610379"/>
            <a:ext cx="748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of a state: The best achievable outcome (utility) from that state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05EE2B-9067-C31D-1D6D-3EE8DCEC12AE}"/>
              </a:ext>
            </a:extLst>
          </p:cNvPr>
          <p:cNvSpPr txBox="1"/>
          <p:nvPr/>
        </p:nvSpPr>
        <p:spPr>
          <a:xfrm>
            <a:off x="6376736" y="2292015"/>
            <a:ext cx="24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Non-Terminal States:</a:t>
            </a:r>
          </a:p>
        </p:txBody>
      </p:sp>
      <p:grpSp>
        <p:nvGrpSpPr>
          <p:cNvPr id="123" name="Group 99">
            <a:extLst>
              <a:ext uri="{FF2B5EF4-FFF2-40B4-BE49-F238E27FC236}">
                <a16:creationId xmlns:a16="http://schemas.microsoft.com/office/drawing/2014/main" id="{6AFCEA80-F987-F887-AC32-A2A5B5EDDE99}"/>
              </a:ext>
            </a:extLst>
          </p:cNvPr>
          <p:cNvGrpSpPr/>
          <p:nvPr/>
        </p:nvGrpSpPr>
        <p:grpSpPr>
          <a:xfrm>
            <a:off x="2319087" y="2977816"/>
            <a:ext cx="4743450" cy="2693173"/>
            <a:chOff x="1828800" y="1447800"/>
            <a:chExt cx="8458200" cy="4802286"/>
          </a:xfrm>
        </p:grpSpPr>
        <p:sp>
          <p:nvSpPr>
            <p:cNvPr id="124" name="Rectangle 40">
              <a:extLst>
                <a:ext uri="{FF2B5EF4-FFF2-40B4-BE49-F238E27FC236}">
                  <a16:creationId xmlns:a16="http://schemas.microsoft.com/office/drawing/2014/main" id="{97444CD8-E933-2CF4-26E5-344D51E26F12}"/>
                </a:ext>
              </a:extLst>
            </p:cNvPr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2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3BA53F7C-A173-A9B3-FE1B-B1DD29C50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Oval 63">
              <a:extLst>
                <a:ext uri="{FF2B5EF4-FFF2-40B4-BE49-F238E27FC236}">
                  <a16:creationId xmlns:a16="http://schemas.microsoft.com/office/drawing/2014/main" id="{21D39677-0A80-29F2-CFCB-A15EEDD90B0E}"/>
                </a:ext>
              </a:extLst>
            </p:cNvPr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cxnSp>
          <p:nvCxnSpPr>
            <p:cNvPr id="127" name="Straight Connector 64">
              <a:extLst>
                <a:ext uri="{FF2B5EF4-FFF2-40B4-BE49-F238E27FC236}">
                  <a16:creationId xmlns:a16="http://schemas.microsoft.com/office/drawing/2014/main" id="{9DEE3240-D3D3-AFED-5DDE-6CDAED199860}"/>
                </a:ext>
              </a:extLst>
            </p:cNvPr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65">
              <a:extLst>
                <a:ext uri="{FF2B5EF4-FFF2-40B4-BE49-F238E27FC236}">
                  <a16:creationId xmlns:a16="http://schemas.microsoft.com/office/drawing/2014/main" id="{F2303263-88F1-2785-7E69-B374CC80F2DE}"/>
                </a:ext>
              </a:extLst>
            </p:cNvPr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66">
              <a:extLst>
                <a:ext uri="{FF2B5EF4-FFF2-40B4-BE49-F238E27FC236}">
                  <a16:creationId xmlns:a16="http://schemas.microsoft.com/office/drawing/2014/main" id="{2ADACD98-A2C9-5019-F2A6-6D7FF796530E}"/>
                </a:ext>
              </a:extLst>
            </p:cNvPr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67">
              <a:extLst>
                <a:ext uri="{FF2B5EF4-FFF2-40B4-BE49-F238E27FC236}">
                  <a16:creationId xmlns:a16="http://schemas.microsoft.com/office/drawing/2014/main" id="{58EF4F93-46D4-0BDB-6D18-A4F1E2631496}"/>
                </a:ext>
              </a:extLst>
            </p:cNvPr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68">
              <a:extLst>
                <a:ext uri="{FF2B5EF4-FFF2-40B4-BE49-F238E27FC236}">
                  <a16:creationId xmlns:a16="http://schemas.microsoft.com/office/drawing/2014/main" id="{0148FFE4-8583-FC34-1CCD-E51C858EB1C1}"/>
                </a:ext>
              </a:extLst>
            </p:cNvPr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69">
              <a:extLst>
                <a:ext uri="{FF2B5EF4-FFF2-40B4-BE49-F238E27FC236}">
                  <a16:creationId xmlns:a16="http://schemas.microsoft.com/office/drawing/2014/main" id="{3F83A2EC-8DC3-5A90-1CC3-50B5FC247E18}"/>
                </a:ext>
              </a:extLst>
            </p:cNvPr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70">
              <a:extLst>
                <a:ext uri="{FF2B5EF4-FFF2-40B4-BE49-F238E27FC236}">
                  <a16:creationId xmlns:a16="http://schemas.microsoft.com/office/drawing/2014/main" id="{198FCAED-F30C-9BBB-F8FC-E19F8E5F0F12}"/>
                </a:ext>
              </a:extLst>
            </p:cNvPr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4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4EF2108C-9D93-5117-3C7D-E614E9E84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5" name="Oval 72">
              <a:extLst>
                <a:ext uri="{FF2B5EF4-FFF2-40B4-BE49-F238E27FC236}">
                  <a16:creationId xmlns:a16="http://schemas.microsoft.com/office/drawing/2014/main" id="{8364C879-51B1-6FB0-6EF1-9EDC92F8FA47}"/>
                </a:ext>
              </a:extLst>
            </p:cNvPr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6" name="Rectangle 73">
              <a:extLst>
                <a:ext uri="{FF2B5EF4-FFF2-40B4-BE49-F238E27FC236}">
                  <a16:creationId xmlns:a16="http://schemas.microsoft.com/office/drawing/2014/main" id="{F8F3EA64-A5B1-D138-05D9-E2649FF01937}"/>
                </a:ext>
              </a:extLst>
            </p:cNvPr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37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83D51676-8C58-1A79-94DE-BE775332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8" name="Oval 75">
              <a:extLst>
                <a:ext uri="{FF2B5EF4-FFF2-40B4-BE49-F238E27FC236}">
                  <a16:creationId xmlns:a16="http://schemas.microsoft.com/office/drawing/2014/main" id="{875306C2-C96D-F759-24F4-8F6FA161081D}"/>
                </a:ext>
              </a:extLst>
            </p:cNvPr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9" name="Rectangle 76">
              <a:extLst>
                <a:ext uri="{FF2B5EF4-FFF2-40B4-BE49-F238E27FC236}">
                  <a16:creationId xmlns:a16="http://schemas.microsoft.com/office/drawing/2014/main" id="{E0A52CF7-B59E-9D8B-917E-F291DA91A272}"/>
                </a:ext>
              </a:extLst>
            </p:cNvPr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0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FE1171A3-F0A3-9466-BE3E-7278B014A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Oval 78">
              <a:extLst>
                <a:ext uri="{FF2B5EF4-FFF2-40B4-BE49-F238E27FC236}">
                  <a16:creationId xmlns:a16="http://schemas.microsoft.com/office/drawing/2014/main" id="{E58B0046-7863-B63B-79BE-8E41C69507C0}"/>
                </a:ext>
              </a:extLst>
            </p:cNvPr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2" name="Rectangle 79">
              <a:extLst>
                <a:ext uri="{FF2B5EF4-FFF2-40B4-BE49-F238E27FC236}">
                  <a16:creationId xmlns:a16="http://schemas.microsoft.com/office/drawing/2014/main" id="{77B9E230-DD35-B927-9E58-99902B77D42E}"/>
                </a:ext>
              </a:extLst>
            </p:cNvPr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3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22A409A5-0708-80C3-FF28-D7B31CB09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" name="Rectangle 81">
              <a:extLst>
                <a:ext uri="{FF2B5EF4-FFF2-40B4-BE49-F238E27FC236}">
                  <a16:creationId xmlns:a16="http://schemas.microsoft.com/office/drawing/2014/main" id="{AB82E696-4D08-5CCC-E3C0-EF04F03C374C}"/>
                </a:ext>
              </a:extLst>
            </p:cNvPr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C34F7342-7D4F-E5F5-461B-CE07F7384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Oval 83">
              <a:extLst>
                <a:ext uri="{FF2B5EF4-FFF2-40B4-BE49-F238E27FC236}">
                  <a16:creationId xmlns:a16="http://schemas.microsoft.com/office/drawing/2014/main" id="{9264C33C-67E6-9D9E-8AC8-2F951AABB985}"/>
                </a:ext>
              </a:extLst>
            </p:cNvPr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7" name="Rectangle 84">
              <a:extLst>
                <a:ext uri="{FF2B5EF4-FFF2-40B4-BE49-F238E27FC236}">
                  <a16:creationId xmlns:a16="http://schemas.microsoft.com/office/drawing/2014/main" id="{A92449E2-54B8-EBFD-DA6E-B0C32948CCB7}"/>
                </a:ext>
              </a:extLst>
            </p:cNvPr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pic>
          <p:nvPicPr>
            <p:cNvPr id="148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BB13120B-E676-2B37-3071-1BB869812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Oval 86">
              <a:extLst>
                <a:ext uri="{FF2B5EF4-FFF2-40B4-BE49-F238E27FC236}">
                  <a16:creationId xmlns:a16="http://schemas.microsoft.com/office/drawing/2014/main" id="{C1FE5403-DE76-C1B1-C610-AAF49038A743}"/>
                </a:ext>
              </a:extLst>
            </p:cNvPr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50" name="Isosceles Triangle 87">
              <a:extLst>
                <a:ext uri="{FF2B5EF4-FFF2-40B4-BE49-F238E27FC236}">
                  <a16:creationId xmlns:a16="http://schemas.microsoft.com/office/drawing/2014/main" id="{F7DE1EB2-AE59-DE98-7F8F-4D017A9F8021}"/>
                </a:ext>
              </a:extLst>
            </p:cNvPr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Isosceles Triangle 88">
              <a:extLst>
                <a:ext uri="{FF2B5EF4-FFF2-40B4-BE49-F238E27FC236}">
                  <a16:creationId xmlns:a16="http://schemas.microsoft.com/office/drawing/2014/main" id="{C4FEAC7B-3327-2F7F-F8B3-6D631CAC68EC}"/>
                </a:ext>
              </a:extLst>
            </p:cNvPr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Isosceles Triangle 89">
              <a:extLst>
                <a:ext uri="{FF2B5EF4-FFF2-40B4-BE49-F238E27FC236}">
                  <a16:creationId xmlns:a16="http://schemas.microsoft.com/office/drawing/2014/main" id="{2F901947-CB53-702A-B454-A393B613F2CD}"/>
                </a:ext>
              </a:extLst>
            </p:cNvPr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536C058-EAAC-4C61-4DB9-E0F563B5C0D1}"/>
                </a:ext>
              </a:extLst>
            </p:cNvPr>
            <p:cNvSpPr txBox="1"/>
            <p:nvPr/>
          </p:nvSpPr>
          <p:spPr>
            <a:xfrm>
              <a:off x="9345975" y="3733800"/>
              <a:ext cx="533399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C53EA1F-DB25-01E1-7D7A-C373F7044BCB}"/>
                </a:ext>
              </a:extLst>
            </p:cNvPr>
            <p:cNvSpPr txBox="1"/>
            <p:nvPr/>
          </p:nvSpPr>
          <p:spPr>
            <a:xfrm>
              <a:off x="2060154" y="5715000"/>
              <a:ext cx="685798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84B8-01DF-C777-0DF3-30DE39A831F0}"/>
                </a:ext>
              </a:extLst>
            </p:cNvPr>
            <p:cNvSpPr txBox="1"/>
            <p:nvPr/>
          </p:nvSpPr>
          <p:spPr>
            <a:xfrm>
              <a:off x="2644048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8ADD3FC-153A-D58E-A569-D487D25F4919}"/>
                </a:ext>
              </a:extLst>
            </p:cNvPr>
            <p:cNvSpPr txBox="1"/>
            <p:nvPr/>
          </p:nvSpPr>
          <p:spPr>
            <a:xfrm>
              <a:off x="435349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10EA407-0FD5-3788-8082-C6435599996C}"/>
                </a:ext>
              </a:extLst>
            </p:cNvPr>
            <p:cNvSpPr txBox="1"/>
            <p:nvPr/>
          </p:nvSpPr>
          <p:spPr>
            <a:xfrm>
              <a:off x="4987887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B2A8AF4-09A0-B8DC-EC5C-7500CE7EAAF8}"/>
                </a:ext>
              </a:extLst>
            </p:cNvPr>
            <p:cNvSpPr txBox="1"/>
            <p:nvPr/>
          </p:nvSpPr>
          <p:spPr>
            <a:xfrm>
              <a:off x="6697338" y="5715000"/>
              <a:ext cx="838201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39E7DB-9E43-A6A4-5DE8-C36CDD2D3103}"/>
                </a:ext>
              </a:extLst>
            </p:cNvPr>
            <p:cNvSpPr txBox="1"/>
            <p:nvPr/>
          </p:nvSpPr>
          <p:spPr>
            <a:xfrm>
              <a:off x="7391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11A3D3F-F9E3-D3F5-1733-E9DE80ECB846}"/>
                </a:ext>
              </a:extLst>
            </p:cNvPr>
            <p:cNvSpPr txBox="1"/>
            <p:nvPr/>
          </p:nvSpPr>
          <p:spPr>
            <a:xfrm>
              <a:off x="3581400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1B6F6F-D47F-3A7E-B935-FA6D7AC14917}"/>
                </a:ext>
              </a:extLst>
            </p:cNvPr>
            <p:cNvSpPr txBox="1"/>
            <p:nvPr/>
          </p:nvSpPr>
          <p:spPr>
            <a:xfrm>
              <a:off x="5867401" y="5715000"/>
              <a:ext cx="762000" cy="5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D2667912-DB99-097A-94C6-805462D5377B}"/>
              </a:ext>
            </a:extLst>
          </p:cNvPr>
          <p:cNvSpPr txBox="1"/>
          <p:nvPr/>
        </p:nvSpPr>
        <p:spPr>
          <a:xfrm>
            <a:off x="6891087" y="5431916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Terminal States:</a:t>
            </a:r>
          </a:p>
        </p:txBody>
      </p:sp>
      <p:pic>
        <p:nvPicPr>
          <p:cNvPr id="163" name="Picture 111" descr="TP_tmp.png">
            <a:extLst>
              <a:ext uri="{FF2B5EF4-FFF2-40B4-BE49-F238E27FC236}">
                <a16:creationId xmlns:a16="http://schemas.microsoft.com/office/drawing/2014/main" id="{F6EE2C8C-0DEB-7C30-82FF-07160C008F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34076" y="2692068"/>
            <a:ext cx="2037959" cy="342898"/>
          </a:xfrm>
          <a:prstGeom prst="rect">
            <a:avLst/>
          </a:prstGeom>
          <a:noFill/>
          <a:ln/>
          <a:effectLst/>
        </p:spPr>
      </p:pic>
      <p:pic>
        <p:nvPicPr>
          <p:cNvPr id="164" name="Picture 108" descr="TP_tmp.png">
            <a:extLst>
              <a:ext uri="{FF2B5EF4-FFF2-40B4-BE49-F238E27FC236}">
                <a16:creationId xmlns:a16="http://schemas.microsoft.com/office/drawing/2014/main" id="{67AAEB81-3F9D-6FDD-FCC3-315AEB3886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062537" y="5835315"/>
            <a:ext cx="1180713" cy="209168"/>
          </a:xfrm>
          <a:prstGeom prst="rect">
            <a:avLst/>
          </a:prstGeom>
          <a:noFill/>
          <a:ln/>
          <a:effectLst/>
        </p:spPr>
      </p:pic>
      <p:sp>
        <p:nvSpPr>
          <p:cNvPr id="165" name="Right Arrow 109">
            <a:extLst>
              <a:ext uri="{FF2B5EF4-FFF2-40B4-BE49-F238E27FC236}">
                <a16:creationId xmlns:a16="http://schemas.microsoft.com/office/drawing/2014/main" id="{5E3D87C3-2AA5-A421-1B51-BDE6FCEF977B}"/>
              </a:ext>
            </a:extLst>
          </p:cNvPr>
          <p:cNvSpPr/>
          <p:nvPr/>
        </p:nvSpPr>
        <p:spPr>
          <a:xfrm rot="9900000">
            <a:off x="6621289" y="3191761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ight Arrow 110">
            <a:extLst>
              <a:ext uri="{FF2B5EF4-FFF2-40B4-BE49-F238E27FC236}">
                <a16:creationId xmlns:a16="http://schemas.microsoft.com/office/drawing/2014/main" id="{AA0061B5-6FD5-DA91-632C-983ADCD0BCDA}"/>
              </a:ext>
            </a:extLst>
          </p:cNvPr>
          <p:cNvSpPr/>
          <p:nvPr/>
        </p:nvSpPr>
        <p:spPr>
          <a:xfrm rot="14100089">
            <a:off x="6699819" y="4799830"/>
            <a:ext cx="800100" cy="2286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334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2" grpId="0"/>
      <p:bldP spid="162" grpId="0"/>
      <p:bldP spid="165" grpId="0" animBg="1"/>
      <p:bldP spid="1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Adversarial Search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DFE859-5C2A-F2FF-8D3D-67CDD0EBDD83}"/>
              </a:ext>
            </a:extLst>
          </p:cNvPr>
          <p:cNvSpPr/>
          <p:nvPr/>
        </p:nvSpPr>
        <p:spPr>
          <a:xfrm>
            <a:off x="5284871" y="18873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5297260-5788-A5D0-AAF3-3A775BE2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513471" y="19444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7">
            <a:extLst>
              <a:ext uri="{FF2B5EF4-FFF2-40B4-BE49-F238E27FC236}">
                <a16:creationId xmlns:a16="http://schemas.microsoft.com/office/drawing/2014/main" id="{72D1F208-7742-B09A-4FF7-88FF19C1B61B}"/>
              </a:ext>
            </a:extLst>
          </p:cNvPr>
          <p:cNvSpPr/>
          <p:nvPr/>
        </p:nvSpPr>
        <p:spPr>
          <a:xfrm>
            <a:off x="6051266" y="20016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6D7C0C1D-FAE8-F58B-4C0A-232035B4A95D}"/>
              </a:ext>
            </a:extLst>
          </p:cNvPr>
          <p:cNvCxnSpPr/>
          <p:nvPr/>
        </p:nvCxnSpPr>
        <p:spPr>
          <a:xfrm rot="10800000" flipV="1">
            <a:off x="4199021" y="2230205"/>
            <a:ext cx="177165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253E17D1-14E5-840D-1591-BF36E0F27168}"/>
              </a:ext>
            </a:extLst>
          </p:cNvPr>
          <p:cNvCxnSpPr/>
          <p:nvPr/>
        </p:nvCxnSpPr>
        <p:spPr>
          <a:xfrm>
            <a:off x="5970671" y="2230205"/>
            <a:ext cx="1714500" cy="28575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66C2C7E4-F2CA-B6D9-4685-66E856062D02}"/>
              </a:ext>
            </a:extLst>
          </p:cNvPr>
          <p:cNvCxnSpPr/>
          <p:nvPr/>
        </p:nvCxnSpPr>
        <p:spPr>
          <a:xfrm rot="10800000" flipV="1">
            <a:off x="6885071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956B0FFB-DFCC-3B99-9605-31E134176123}"/>
              </a:ext>
            </a:extLst>
          </p:cNvPr>
          <p:cNvCxnSpPr/>
          <p:nvPr/>
        </p:nvCxnSpPr>
        <p:spPr>
          <a:xfrm>
            <a:off x="7685171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F1DD8C8B-4B9C-37EA-C253-A0267F4110E2}"/>
              </a:ext>
            </a:extLst>
          </p:cNvPr>
          <p:cNvCxnSpPr/>
          <p:nvPr/>
        </p:nvCxnSpPr>
        <p:spPr>
          <a:xfrm rot="10800000" flipV="1">
            <a:off x="3398922" y="2916005"/>
            <a:ext cx="8001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8D398D9-11B3-D8FE-7F2A-69AE0368E1D3}"/>
              </a:ext>
            </a:extLst>
          </p:cNvPr>
          <p:cNvCxnSpPr/>
          <p:nvPr/>
        </p:nvCxnSpPr>
        <p:spPr>
          <a:xfrm>
            <a:off x="4199022" y="2916005"/>
            <a:ext cx="914400" cy="285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1">
            <a:extLst>
              <a:ext uri="{FF2B5EF4-FFF2-40B4-BE49-F238E27FC236}">
                <a16:creationId xmlns:a16="http://schemas.microsoft.com/office/drawing/2014/main" id="{3D41D628-293B-A9C2-9502-C66E83DEBC6A}"/>
              </a:ext>
            </a:extLst>
          </p:cNvPr>
          <p:cNvSpPr/>
          <p:nvPr/>
        </p:nvSpPr>
        <p:spPr>
          <a:xfrm>
            <a:off x="28274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Isosceles Triangle 32">
            <a:extLst>
              <a:ext uri="{FF2B5EF4-FFF2-40B4-BE49-F238E27FC236}">
                <a16:creationId xmlns:a16="http://schemas.microsoft.com/office/drawing/2014/main" id="{79B267C6-866F-90C8-A5D9-28A3D424CFE3}"/>
              </a:ext>
            </a:extLst>
          </p:cNvPr>
          <p:cNvSpPr/>
          <p:nvPr/>
        </p:nvSpPr>
        <p:spPr>
          <a:xfrm>
            <a:off x="454192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Isosceles Triangle 33">
            <a:extLst>
              <a:ext uri="{FF2B5EF4-FFF2-40B4-BE49-F238E27FC236}">
                <a16:creationId xmlns:a16="http://schemas.microsoft.com/office/drawing/2014/main" id="{7EB88138-067E-1EA4-0DD8-F2D7C11EB742}"/>
              </a:ext>
            </a:extLst>
          </p:cNvPr>
          <p:cNvSpPr/>
          <p:nvPr/>
        </p:nvSpPr>
        <p:spPr>
          <a:xfrm>
            <a:off x="63135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55139E-61AE-A167-E2BC-F4DB7C7D8C7A}"/>
              </a:ext>
            </a:extLst>
          </p:cNvPr>
          <p:cNvSpPr txBox="1"/>
          <p:nvPr/>
        </p:nvSpPr>
        <p:spPr>
          <a:xfrm>
            <a:off x="288457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6EC488-AB53-44BD-ADC2-6E5470A2149A}"/>
              </a:ext>
            </a:extLst>
          </p:cNvPr>
          <p:cNvSpPr txBox="1"/>
          <p:nvPr/>
        </p:nvSpPr>
        <p:spPr>
          <a:xfrm>
            <a:off x="35132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621A7E-352E-5B95-2FAC-339653F21651}"/>
              </a:ext>
            </a:extLst>
          </p:cNvPr>
          <p:cNvSpPr txBox="1"/>
          <p:nvPr/>
        </p:nvSpPr>
        <p:spPr>
          <a:xfrm>
            <a:off x="459907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A26C42-9B87-4DD8-8A25-609DC133429F}"/>
              </a:ext>
            </a:extLst>
          </p:cNvPr>
          <p:cNvSpPr txBox="1"/>
          <p:nvPr/>
        </p:nvSpPr>
        <p:spPr>
          <a:xfrm>
            <a:off x="522772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590F85-B7AA-9938-0739-A9B96166A4F3}"/>
              </a:ext>
            </a:extLst>
          </p:cNvPr>
          <p:cNvSpPr txBox="1"/>
          <p:nvPr/>
        </p:nvSpPr>
        <p:spPr>
          <a:xfrm>
            <a:off x="6370721" y="508770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828A0-80B1-FF20-9835-F6516DDEED19}"/>
              </a:ext>
            </a:extLst>
          </p:cNvPr>
          <p:cNvSpPr txBox="1"/>
          <p:nvPr/>
        </p:nvSpPr>
        <p:spPr>
          <a:xfrm>
            <a:off x="6999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17A9C9-FF72-C694-FACD-A45BC86B3F30}"/>
              </a:ext>
            </a:extLst>
          </p:cNvPr>
          <p:cNvSpPr txBox="1"/>
          <p:nvPr/>
        </p:nvSpPr>
        <p:spPr>
          <a:xfrm>
            <a:off x="4141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35CAE5-B73F-02F9-614F-912AA72E82AE}"/>
              </a:ext>
            </a:extLst>
          </p:cNvPr>
          <p:cNvSpPr txBox="1"/>
          <p:nvPr/>
        </p:nvSpPr>
        <p:spPr>
          <a:xfrm>
            <a:off x="58563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F24D9DA6-6DEA-1401-0835-EB4F0EBE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9272" y="19268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9">
            <a:extLst>
              <a:ext uri="{FF2B5EF4-FFF2-40B4-BE49-F238E27FC236}">
                <a16:creationId xmlns:a16="http://schemas.microsoft.com/office/drawing/2014/main" id="{E80F8DBA-93C0-8507-1791-C9AFD718E078}"/>
              </a:ext>
            </a:extLst>
          </p:cNvPr>
          <p:cNvSpPr/>
          <p:nvPr/>
        </p:nvSpPr>
        <p:spPr>
          <a:xfrm>
            <a:off x="351322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1B71F40E-0C82-CBA1-AC22-BB3AB608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536666" y="26185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51">
            <a:extLst>
              <a:ext uri="{FF2B5EF4-FFF2-40B4-BE49-F238E27FC236}">
                <a16:creationId xmlns:a16="http://schemas.microsoft.com/office/drawing/2014/main" id="{3D588620-CE7D-3A81-5EB1-6C2BF0D0D253}"/>
              </a:ext>
            </a:extLst>
          </p:cNvPr>
          <p:cNvSpPr/>
          <p:nvPr/>
        </p:nvSpPr>
        <p:spPr>
          <a:xfrm>
            <a:off x="427961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C43A4E5B-9DAA-2B10-953A-ED89DE81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62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53">
            <a:extLst>
              <a:ext uri="{FF2B5EF4-FFF2-40B4-BE49-F238E27FC236}">
                <a16:creationId xmlns:a16="http://schemas.microsoft.com/office/drawing/2014/main" id="{874F6FAA-F4B8-69DB-D360-A48E6F421065}"/>
              </a:ext>
            </a:extLst>
          </p:cNvPr>
          <p:cNvSpPr/>
          <p:nvPr/>
        </p:nvSpPr>
        <p:spPr>
          <a:xfrm>
            <a:off x="6999371" y="25731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1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9E42778-5084-E8D3-0C10-9EA32AAC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456571" y="26302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5">
            <a:extLst>
              <a:ext uri="{FF2B5EF4-FFF2-40B4-BE49-F238E27FC236}">
                <a16:creationId xmlns:a16="http://schemas.microsoft.com/office/drawing/2014/main" id="{DDF4BE9D-FD23-E20B-1F84-A65D6718A8DB}"/>
              </a:ext>
            </a:extLst>
          </p:cNvPr>
          <p:cNvSpPr/>
          <p:nvPr/>
        </p:nvSpPr>
        <p:spPr>
          <a:xfrm>
            <a:off x="7765766" y="26874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F6732B9-E902-660B-7A37-F1519273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3772" y="26126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7">
            <a:extLst>
              <a:ext uri="{FF2B5EF4-FFF2-40B4-BE49-F238E27FC236}">
                <a16:creationId xmlns:a16="http://schemas.microsoft.com/office/drawing/2014/main" id="{9F64D835-672F-A90D-8569-DA9452DCD2A6}"/>
              </a:ext>
            </a:extLst>
          </p:cNvPr>
          <p:cNvSpPr/>
          <p:nvPr/>
        </p:nvSpPr>
        <p:spPr>
          <a:xfrm>
            <a:off x="27131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DC96444-21CA-69EE-D646-4E2DDEF1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365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9">
            <a:extLst>
              <a:ext uri="{FF2B5EF4-FFF2-40B4-BE49-F238E27FC236}">
                <a16:creationId xmlns:a16="http://schemas.microsoft.com/office/drawing/2014/main" id="{3142E0B9-B8C5-D5B0-F9D5-49530A5CD56A}"/>
              </a:ext>
            </a:extLst>
          </p:cNvPr>
          <p:cNvSpPr/>
          <p:nvPr/>
        </p:nvSpPr>
        <p:spPr>
          <a:xfrm>
            <a:off x="34795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79952970-08C8-A07D-DDF9-2621DA6A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892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61">
            <a:extLst>
              <a:ext uri="{FF2B5EF4-FFF2-40B4-BE49-F238E27FC236}">
                <a16:creationId xmlns:a16="http://schemas.microsoft.com/office/drawing/2014/main" id="{8C862FB7-7AFC-AA56-C482-21970FC6D676}"/>
              </a:ext>
            </a:extLst>
          </p:cNvPr>
          <p:cNvSpPr/>
          <p:nvPr/>
        </p:nvSpPr>
        <p:spPr>
          <a:xfrm>
            <a:off x="442762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5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4E4CA5A2-FDEE-7F62-923E-BD70E2D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4451066" y="3304333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63">
            <a:extLst>
              <a:ext uri="{FF2B5EF4-FFF2-40B4-BE49-F238E27FC236}">
                <a16:creationId xmlns:a16="http://schemas.microsoft.com/office/drawing/2014/main" id="{4B0CFA3E-FBF2-BE37-1B34-F5127CBE45BA}"/>
              </a:ext>
            </a:extLst>
          </p:cNvPr>
          <p:cNvSpPr/>
          <p:nvPr/>
        </p:nvSpPr>
        <p:spPr>
          <a:xfrm>
            <a:off x="519401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739FE0AA-9DB7-3AA4-1DD6-84D20BD9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85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5">
            <a:extLst>
              <a:ext uri="{FF2B5EF4-FFF2-40B4-BE49-F238E27FC236}">
                <a16:creationId xmlns:a16="http://schemas.microsoft.com/office/drawing/2014/main" id="{FEFDD2D3-49F9-E3EF-4636-F82341A6B015}"/>
              </a:ext>
            </a:extLst>
          </p:cNvPr>
          <p:cNvSpPr/>
          <p:nvPr/>
        </p:nvSpPr>
        <p:spPr>
          <a:xfrm>
            <a:off x="61992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3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BCFFE3D-F56F-FDBC-C126-9F8B6F21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66564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7">
            <a:extLst>
              <a:ext uri="{FF2B5EF4-FFF2-40B4-BE49-F238E27FC236}">
                <a16:creationId xmlns:a16="http://schemas.microsoft.com/office/drawing/2014/main" id="{9473BEB2-71AE-431E-CB3F-863AC8A84412}"/>
              </a:ext>
            </a:extLst>
          </p:cNvPr>
          <p:cNvSpPr/>
          <p:nvPr/>
        </p:nvSpPr>
        <p:spPr>
          <a:xfrm>
            <a:off x="69656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3A7457F2-BBBF-C140-E548-98D0FAB0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5072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9">
            <a:extLst>
              <a:ext uri="{FF2B5EF4-FFF2-40B4-BE49-F238E27FC236}">
                <a16:creationId xmlns:a16="http://schemas.microsoft.com/office/drawing/2014/main" id="{501E543B-25AA-8DDB-7253-2E844D70287A}"/>
              </a:ext>
            </a:extLst>
          </p:cNvPr>
          <p:cNvSpPr/>
          <p:nvPr/>
        </p:nvSpPr>
        <p:spPr>
          <a:xfrm>
            <a:off x="7913771" y="3258905"/>
            <a:ext cx="1371600" cy="28575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ECBCC00C-0558-CBD8-1FEA-87660801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370971" y="3316055"/>
            <a:ext cx="228600" cy="19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71">
            <a:extLst>
              <a:ext uri="{FF2B5EF4-FFF2-40B4-BE49-F238E27FC236}">
                <a16:creationId xmlns:a16="http://schemas.microsoft.com/office/drawing/2014/main" id="{99182BDC-AFEE-8205-A6C0-231A0B4B17CB}"/>
              </a:ext>
            </a:extLst>
          </p:cNvPr>
          <p:cNvSpPr/>
          <p:nvPr/>
        </p:nvSpPr>
        <p:spPr>
          <a:xfrm>
            <a:off x="8680166" y="3373205"/>
            <a:ext cx="57150" cy="571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1F7B67B4-D448-6ECE-8011-3C2CCB3D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11001" y="3298472"/>
            <a:ext cx="217220" cy="20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Isosceles Triangle 73">
            <a:extLst>
              <a:ext uri="{FF2B5EF4-FFF2-40B4-BE49-F238E27FC236}">
                <a16:creationId xmlns:a16="http://schemas.microsoft.com/office/drawing/2014/main" id="{86925110-EFDC-B4C2-D541-279EB0F609F4}"/>
              </a:ext>
            </a:extLst>
          </p:cNvPr>
          <p:cNvSpPr/>
          <p:nvPr/>
        </p:nvSpPr>
        <p:spPr>
          <a:xfrm>
            <a:off x="8028071" y="3716105"/>
            <a:ext cx="1143000" cy="131445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482433-F0DE-4A36-BAFC-AFCBD6D03243}"/>
              </a:ext>
            </a:extLst>
          </p:cNvPr>
          <p:cNvSpPr txBox="1"/>
          <p:nvPr/>
        </p:nvSpPr>
        <p:spPr>
          <a:xfrm>
            <a:off x="8085221" y="508770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25F359-7DF2-DC8B-1D9A-2390E420CE71}"/>
              </a:ext>
            </a:extLst>
          </p:cNvPr>
          <p:cNvSpPr txBox="1"/>
          <p:nvPr/>
        </p:nvSpPr>
        <p:spPr>
          <a:xfrm>
            <a:off x="8713871" y="508770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14132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Minimax Values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2F777CF-0976-4D06-1A7E-73312005F373}"/>
              </a:ext>
            </a:extLst>
          </p:cNvPr>
          <p:cNvSpPr/>
          <p:nvPr/>
        </p:nvSpPr>
        <p:spPr>
          <a:xfrm>
            <a:off x="9526412" y="6278388"/>
            <a:ext cx="227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cs typeface="Calibri"/>
              </a:rPr>
              <a:t>Slide credit: Klein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cs typeface="Calibri"/>
              </a:rPr>
              <a:t>Abbee</a:t>
            </a:r>
            <a:endParaRPr lang="en-KR" sz="14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A8B8D60-A5AE-587B-87F3-96F53997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8" y="1339511"/>
            <a:ext cx="10209904" cy="48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40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1095</Words>
  <Application>Microsoft Macintosh PowerPoint</Application>
  <PresentationFormat>와이드스크린</PresentationFormat>
  <Paragraphs>240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29</cp:revision>
  <cp:lastPrinted>2022-10-06T10:02:21Z</cp:lastPrinted>
  <dcterms:created xsi:type="dcterms:W3CDTF">2022-09-30T06:36:40Z</dcterms:created>
  <dcterms:modified xsi:type="dcterms:W3CDTF">2023-01-12T18:35:40Z</dcterms:modified>
</cp:coreProperties>
</file>